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3" r:id="rId4"/>
    <p:sldId id="266" r:id="rId5"/>
    <p:sldId id="267" r:id="rId6"/>
    <p:sldId id="268" r:id="rId7"/>
    <p:sldId id="269" r:id="rId8"/>
    <p:sldId id="270" r:id="rId9"/>
    <p:sldId id="272" r:id="rId10"/>
    <p:sldId id="271" r:id="rId11"/>
    <p:sldId id="273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88456" autoAdjust="0"/>
  </p:normalViewPr>
  <p:slideViewPr>
    <p:cSldViewPr snapToGrid="0">
      <p:cViewPr varScale="1">
        <p:scale>
          <a:sx n="99" d="100"/>
          <a:sy n="99" d="100"/>
        </p:scale>
        <p:origin x="10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8536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4685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1005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856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6828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9015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43692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9965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09458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1883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0478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091D5-6E74-4B5F-99D8-9C9FB68C08A7}" type="datetimeFigureOut">
              <a:rPr lang="zh-TW" altLang="en-US" smtClean="0"/>
              <a:t>2022/12/27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692A1-C605-4342-9ABB-AA6A35B750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3794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0" y="0"/>
            <a:ext cx="1210588" cy="40011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sz="2000" dirty="0"/>
              <a:t>欄位名稱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364126" y="761709"/>
            <a:ext cx="46506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日期與時間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發生年度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發生月份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發生日期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發生時間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事故類別名稱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處理單位名稱警局層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發生地點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環境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天候名稱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光線名稱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其他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經度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緯度</a:t>
            </a:r>
            <a:endParaRPr lang="en-US" altLang="zh-TW" dirty="0"/>
          </a:p>
        </p:txBody>
      </p:sp>
      <p:sp>
        <p:nvSpPr>
          <p:cNvPr id="6" name="矩形 5"/>
          <p:cNvSpPr/>
          <p:nvPr/>
        </p:nvSpPr>
        <p:spPr>
          <a:xfrm>
            <a:off x="5417126" y="369332"/>
            <a:ext cx="6650181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道路狀況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路面狀況</a:t>
            </a:r>
            <a:r>
              <a:rPr lang="en-US" altLang="zh-TW" dirty="0"/>
              <a:t>-</a:t>
            </a:r>
            <a:r>
              <a:rPr lang="zh-TW" altLang="en-US" dirty="0"/>
              <a:t>路面鋪裝名稱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路面狀況</a:t>
            </a:r>
            <a:r>
              <a:rPr lang="en-US" altLang="zh-TW" dirty="0"/>
              <a:t>-</a:t>
            </a:r>
            <a:r>
              <a:rPr lang="zh-TW" altLang="en-US" dirty="0"/>
              <a:t>路面狀態名稱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路面狀況</a:t>
            </a:r>
            <a:r>
              <a:rPr lang="en-US" altLang="zh-TW" dirty="0"/>
              <a:t>-</a:t>
            </a:r>
            <a:r>
              <a:rPr lang="zh-TW" altLang="en-US" dirty="0"/>
              <a:t>路面缺陷名稱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道路障礙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道路障礙</a:t>
            </a:r>
            <a:r>
              <a:rPr lang="en-US" altLang="zh-TW" dirty="0"/>
              <a:t>-</a:t>
            </a:r>
            <a:r>
              <a:rPr lang="zh-TW" altLang="en-US" dirty="0"/>
              <a:t>障礙物名稱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道路障礙</a:t>
            </a:r>
            <a:r>
              <a:rPr lang="en-US" altLang="zh-TW" dirty="0"/>
              <a:t>-</a:t>
            </a:r>
            <a:r>
              <a:rPr lang="zh-TW" altLang="en-US" dirty="0"/>
              <a:t>視距品質名稱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道路障礙</a:t>
            </a:r>
            <a:r>
              <a:rPr lang="en-US" altLang="zh-TW" dirty="0"/>
              <a:t>-</a:t>
            </a:r>
            <a:r>
              <a:rPr lang="zh-TW" altLang="en-US" dirty="0"/>
              <a:t>視距名稱</a:t>
            </a:r>
            <a:r>
              <a:rPr lang="en-US" altLang="zh-TW" dirty="0"/>
              <a:t>(</a:t>
            </a:r>
            <a:r>
              <a:rPr lang="zh-TW" altLang="en-US" dirty="0"/>
              <a:t>造成視距不良的物體或道路狀況</a:t>
            </a:r>
            <a:r>
              <a:rPr lang="en-US" altLang="zh-TW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號誌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號誌</a:t>
            </a:r>
            <a:r>
              <a:rPr lang="en-US" altLang="zh-TW" dirty="0"/>
              <a:t>-</a:t>
            </a:r>
            <a:r>
              <a:rPr lang="zh-TW" altLang="en-US" dirty="0"/>
              <a:t>號誌種類名稱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號誌</a:t>
            </a:r>
            <a:r>
              <a:rPr lang="en-US" altLang="zh-TW" dirty="0"/>
              <a:t>-</a:t>
            </a:r>
            <a:r>
              <a:rPr lang="zh-TW" altLang="en-US" dirty="0"/>
              <a:t>號誌動作名稱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車道劃分設施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分向設施大類別名稱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分向設施子類別名稱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分道設施</a:t>
            </a:r>
            <a:r>
              <a:rPr lang="en-US" altLang="zh-TW" dirty="0"/>
              <a:t>-</a:t>
            </a:r>
            <a:r>
              <a:rPr lang="zh-TW" altLang="en-US" dirty="0"/>
              <a:t>快車道或一般車道間名稱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分道設施</a:t>
            </a:r>
            <a:r>
              <a:rPr lang="en-US" altLang="zh-TW" dirty="0"/>
              <a:t>-</a:t>
            </a:r>
            <a:r>
              <a:rPr lang="zh-TW" altLang="en-US" dirty="0"/>
              <a:t>快慢車道間名稱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車道劃分設施</a:t>
            </a:r>
            <a:r>
              <a:rPr lang="en-US" altLang="zh-TW" dirty="0"/>
              <a:t>-</a:t>
            </a:r>
            <a:r>
              <a:rPr lang="zh-TW" altLang="en-US" dirty="0"/>
              <a:t>分道設施</a:t>
            </a:r>
            <a:r>
              <a:rPr lang="en-US" altLang="zh-TW" dirty="0"/>
              <a:t>-</a:t>
            </a:r>
            <a:r>
              <a:rPr lang="zh-TW" altLang="en-US" dirty="0"/>
              <a:t>路面邊線名稱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道路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道路類別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速限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道路型態大類別名稱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道路型態子類別名稱</a:t>
            </a:r>
            <a:endParaRPr lang="en-US" altLang="zh-TW" dirty="0"/>
          </a:p>
        </p:txBody>
      </p:sp>
      <p:sp>
        <p:nvSpPr>
          <p:cNvPr id="8" name="文字方塊 7"/>
          <p:cNvSpPr txBox="1"/>
          <p:nvPr/>
        </p:nvSpPr>
        <p:spPr>
          <a:xfrm>
            <a:off x="0" y="6396335"/>
            <a:ext cx="4315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>
                <a:solidFill>
                  <a:srgbClr val="FF0000"/>
                </a:solidFill>
              </a:rPr>
              <a:t>!</a:t>
            </a:r>
            <a:r>
              <a:rPr lang="zh-TW" altLang="en-US" b="1" dirty="0">
                <a:solidFill>
                  <a:srgbClr val="FF0000"/>
                </a:solidFill>
              </a:rPr>
              <a:t>  </a:t>
            </a:r>
            <a:r>
              <a:rPr lang="zh-TW" altLang="en-US" dirty="0">
                <a:solidFill>
                  <a:srgbClr val="FF0000"/>
                </a:solidFill>
              </a:rPr>
              <a:t>粗體字是我自訂的分類，實際資料沒有</a:t>
            </a:r>
          </a:p>
        </p:txBody>
      </p:sp>
    </p:spTree>
    <p:extLst>
      <p:ext uri="{BB962C8B-B14F-4D97-AF65-F5344CB8AC3E}">
        <p14:creationId xmlns:p14="http://schemas.microsoft.com/office/powerpoint/2010/main" val="36322808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974F531D-3DA7-064E-BD08-0B020D11B048}"/>
              </a:ext>
            </a:extLst>
          </p:cNvPr>
          <p:cNvSpPr txBox="1"/>
          <p:nvPr/>
        </p:nvSpPr>
        <p:spPr>
          <a:xfrm>
            <a:off x="373487" y="386366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30~59</a:t>
            </a:r>
            <a:r>
              <a:rPr kumimoji="1" lang="zh-TW" altLang="en-US" dirty="0"/>
              <a:t>歲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3F047A1-9B4C-6647-A775-6ACD4D0B1F28}"/>
              </a:ext>
            </a:extLst>
          </p:cNvPr>
          <p:cNvSpPr txBox="1"/>
          <p:nvPr/>
        </p:nvSpPr>
        <p:spPr>
          <a:xfrm>
            <a:off x="1983346" y="1094704"/>
            <a:ext cx="28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群一：交叉路、機車</a:t>
            </a:r>
            <a:r>
              <a:rPr kumimoji="1" lang="en-US" altLang="zh-TW" dirty="0"/>
              <a:t>637</a:t>
            </a:r>
          </a:p>
          <a:p>
            <a:r>
              <a:rPr kumimoji="1" lang="zh-TW" altLang="en-US" dirty="0"/>
              <a:t>群二：單路、機車</a:t>
            </a:r>
            <a:r>
              <a:rPr kumimoji="1" lang="en-US" altLang="zh-TW" dirty="0"/>
              <a:t>304</a:t>
            </a:r>
          </a:p>
          <a:p>
            <a:r>
              <a:rPr kumimoji="1" lang="zh-TW" altLang="en-US" dirty="0"/>
              <a:t>群三：交叉路、小客車</a:t>
            </a:r>
            <a:r>
              <a:rPr kumimoji="1" lang="en-US" altLang="zh-TW" dirty="0"/>
              <a:t>451</a:t>
            </a:r>
          </a:p>
          <a:p>
            <a:r>
              <a:rPr kumimoji="1" lang="zh-TW" altLang="en-US" dirty="0"/>
              <a:t>群四：單路、小客車</a:t>
            </a:r>
            <a:r>
              <a:rPr kumimoji="1" lang="en-US" altLang="zh-TW" dirty="0"/>
              <a:t>198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8587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09CEC458-31A3-3049-8821-2DD2CADB8E2D}"/>
              </a:ext>
            </a:extLst>
          </p:cNvPr>
          <p:cNvSpPr txBox="1"/>
          <p:nvPr/>
        </p:nvSpPr>
        <p:spPr>
          <a:xfrm>
            <a:off x="373487" y="386366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60</a:t>
            </a:r>
            <a:r>
              <a:rPr kumimoji="1" lang="zh-TW" altLang="en-US" dirty="0"/>
              <a:t>歲以上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136FBB8A-A1FD-2642-BC26-09EE74F3756E}"/>
              </a:ext>
            </a:extLst>
          </p:cNvPr>
          <p:cNvSpPr txBox="1"/>
          <p:nvPr/>
        </p:nvSpPr>
        <p:spPr>
          <a:xfrm>
            <a:off x="1983346" y="1094704"/>
            <a:ext cx="28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群一：交叉路、機車</a:t>
            </a:r>
            <a:r>
              <a:rPr kumimoji="1" lang="en-US" altLang="zh-TW" dirty="0"/>
              <a:t>363</a:t>
            </a:r>
          </a:p>
          <a:p>
            <a:r>
              <a:rPr kumimoji="1" lang="zh-TW" altLang="en-US" dirty="0"/>
              <a:t>群二：單路、機車</a:t>
            </a:r>
            <a:r>
              <a:rPr kumimoji="1" lang="en-US" altLang="zh-TW" dirty="0"/>
              <a:t>182</a:t>
            </a:r>
          </a:p>
          <a:p>
            <a:r>
              <a:rPr kumimoji="1" lang="zh-TW" altLang="en-US" dirty="0"/>
              <a:t>群三：交叉路、小客車</a:t>
            </a:r>
            <a:r>
              <a:rPr kumimoji="1" lang="en-US" altLang="zh-TW" dirty="0"/>
              <a:t>179</a:t>
            </a:r>
          </a:p>
          <a:p>
            <a:r>
              <a:rPr kumimoji="1" lang="zh-TW" altLang="en-US" dirty="0"/>
              <a:t>群四：單路、小客車</a:t>
            </a:r>
            <a:r>
              <a:rPr kumimoji="1" lang="en-US" altLang="zh-TW" dirty="0"/>
              <a:t>81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86658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777346" y="400110"/>
            <a:ext cx="6553200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事故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事故位置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事故位置大類別名稱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事故位置子類別名稱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事故型態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事故類型及型態大類別名稱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事故類型及型態子類別名稱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事故當事者相關類別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死亡受傷人數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當事者順位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當事者區分</a:t>
            </a:r>
            <a:r>
              <a:rPr lang="en-US" altLang="zh-TW" dirty="0"/>
              <a:t>-</a:t>
            </a:r>
            <a:r>
              <a:rPr lang="zh-TW" altLang="en-US" dirty="0"/>
              <a:t>類別</a:t>
            </a:r>
            <a:r>
              <a:rPr lang="en-US" altLang="zh-TW" dirty="0"/>
              <a:t>-</a:t>
            </a:r>
            <a:r>
              <a:rPr lang="zh-TW" altLang="en-US" dirty="0"/>
              <a:t>大類別名稱</a:t>
            </a:r>
            <a:r>
              <a:rPr lang="en-US" altLang="zh-TW" dirty="0"/>
              <a:t>-</a:t>
            </a:r>
            <a:r>
              <a:rPr lang="zh-TW" altLang="en-US" dirty="0"/>
              <a:t>車種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當事者區分</a:t>
            </a:r>
            <a:r>
              <a:rPr lang="en-US" altLang="zh-TW" dirty="0"/>
              <a:t>-</a:t>
            </a:r>
            <a:r>
              <a:rPr lang="zh-TW" altLang="en-US" dirty="0"/>
              <a:t>類別</a:t>
            </a:r>
            <a:r>
              <a:rPr lang="en-US" altLang="zh-TW" dirty="0"/>
              <a:t>-</a:t>
            </a:r>
            <a:r>
              <a:rPr lang="zh-TW" altLang="en-US" dirty="0"/>
              <a:t>子類別名稱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當事者屬</a:t>
            </a:r>
            <a:r>
              <a:rPr lang="en-US" altLang="zh-TW" dirty="0"/>
              <a:t>-</a:t>
            </a:r>
            <a:r>
              <a:rPr lang="zh-TW" altLang="en-US" dirty="0"/>
              <a:t>性</a:t>
            </a:r>
            <a:r>
              <a:rPr lang="en-US" altLang="zh-TW" dirty="0"/>
              <a:t>-</a:t>
            </a:r>
            <a:r>
              <a:rPr lang="zh-TW" altLang="en-US" dirty="0"/>
              <a:t>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當事者事故發生時年齡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保護裝置名稱行動電話或電腦或其他相類功能裝置名稱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當事者行動狀態大類別名稱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當事者行動狀態子類別名稱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車輛撞擊</a:t>
            </a:r>
            <a:endParaRPr lang="en-US" altLang="zh-TW" b="1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車輛撞擊部位大類別名稱</a:t>
            </a:r>
            <a:r>
              <a:rPr lang="en-US" altLang="zh-TW" dirty="0"/>
              <a:t>-</a:t>
            </a:r>
            <a:r>
              <a:rPr lang="zh-TW" altLang="en-US" dirty="0"/>
              <a:t>最初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車輛撞擊部位子類別名稱</a:t>
            </a:r>
            <a:r>
              <a:rPr lang="en-US" altLang="zh-TW" dirty="0"/>
              <a:t>-</a:t>
            </a:r>
            <a:r>
              <a:rPr lang="zh-TW" altLang="en-US" dirty="0"/>
              <a:t>最初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車輛撞擊部位大類別名稱</a:t>
            </a:r>
            <a:r>
              <a:rPr lang="en-US" altLang="zh-TW" dirty="0"/>
              <a:t>-</a:t>
            </a:r>
            <a:r>
              <a:rPr lang="zh-TW" altLang="en-US" dirty="0"/>
              <a:t>其他</a:t>
            </a:r>
            <a:endParaRPr lang="en-US" altLang="zh-TW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車輛撞擊部位子類別名稱</a:t>
            </a:r>
            <a:r>
              <a:rPr lang="en-US" altLang="zh-TW" dirty="0"/>
              <a:t>-</a:t>
            </a:r>
            <a:r>
              <a:rPr lang="zh-TW" altLang="en-US" dirty="0"/>
              <a:t>其他</a:t>
            </a:r>
            <a:endParaRPr lang="en-US" altLang="zh-TW" dirty="0"/>
          </a:p>
        </p:txBody>
      </p:sp>
      <p:sp>
        <p:nvSpPr>
          <p:cNvPr id="5" name="矩形 4"/>
          <p:cNvSpPr/>
          <p:nvPr/>
        </p:nvSpPr>
        <p:spPr>
          <a:xfrm>
            <a:off x="193964" y="972328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b="1" dirty="0"/>
              <a:t>肇事研判</a:t>
            </a:r>
            <a:endParaRPr lang="en-US" altLang="zh-TW" b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肇因研判大類別名稱</a:t>
            </a:r>
            <a:r>
              <a:rPr lang="en-US" altLang="zh-TW" dirty="0"/>
              <a:t>-</a:t>
            </a:r>
            <a:r>
              <a:rPr lang="zh-TW" altLang="en-US" dirty="0"/>
              <a:t>主要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肇因研判子類別名稱</a:t>
            </a:r>
            <a:r>
              <a:rPr lang="en-US" altLang="zh-TW" dirty="0"/>
              <a:t>-</a:t>
            </a:r>
            <a:r>
              <a:rPr lang="zh-TW" altLang="en-US" dirty="0"/>
              <a:t>主要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肇因研判大類別名稱</a:t>
            </a:r>
            <a:r>
              <a:rPr lang="en-US" altLang="zh-TW" dirty="0"/>
              <a:t>-</a:t>
            </a:r>
            <a:r>
              <a:rPr lang="zh-TW" altLang="en-US" dirty="0"/>
              <a:t>個別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肇因研判子類別名稱</a:t>
            </a:r>
            <a:r>
              <a:rPr lang="en-US" altLang="zh-TW" dirty="0"/>
              <a:t>-</a:t>
            </a:r>
            <a:r>
              <a:rPr lang="zh-TW" altLang="en-US" dirty="0"/>
              <a:t>個別</a:t>
            </a:r>
            <a:endParaRPr lang="en-US" altLang="zh-TW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TW" altLang="en-US" dirty="0"/>
              <a:t>肇事逃逸類別名稱</a:t>
            </a:r>
            <a:r>
              <a:rPr lang="en-US" altLang="zh-TW" dirty="0"/>
              <a:t>-</a:t>
            </a:r>
            <a:r>
              <a:rPr lang="zh-TW" altLang="en-US" dirty="0"/>
              <a:t>是否肇逃</a:t>
            </a:r>
            <a:endParaRPr lang="en-US" altLang="zh-TW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TW" b="1" dirty="0"/>
          </a:p>
        </p:txBody>
      </p:sp>
      <p:sp>
        <p:nvSpPr>
          <p:cNvPr id="6" name="文字方塊 5"/>
          <p:cNvSpPr txBox="1"/>
          <p:nvPr/>
        </p:nvSpPr>
        <p:spPr>
          <a:xfrm>
            <a:off x="0" y="0"/>
            <a:ext cx="1210588" cy="400110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sz="2000" dirty="0"/>
              <a:t>欄位名稱</a:t>
            </a:r>
          </a:p>
        </p:txBody>
      </p:sp>
    </p:spTree>
    <p:extLst>
      <p:ext uri="{BB962C8B-B14F-4D97-AF65-F5344CB8AC3E}">
        <p14:creationId xmlns:p14="http://schemas.microsoft.com/office/powerpoint/2010/main" val="366391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字方塊 8"/>
          <p:cNvSpPr txBox="1"/>
          <p:nvPr/>
        </p:nvSpPr>
        <p:spPr>
          <a:xfrm>
            <a:off x="0" y="36822"/>
            <a:ext cx="1338828" cy="369332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dirty="0"/>
              <a:t>決策樹分析</a:t>
            </a:r>
          </a:p>
        </p:txBody>
      </p:sp>
      <p:sp>
        <p:nvSpPr>
          <p:cNvPr id="10" name="文字方塊 9"/>
          <p:cNvSpPr txBox="1"/>
          <p:nvPr/>
        </p:nvSpPr>
        <p:spPr>
          <a:xfrm>
            <a:off x="207818" y="969819"/>
            <a:ext cx="31261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</a:p>
          <a:p>
            <a:r>
              <a:rPr lang="zh-TW" altLang="en-US" dirty="0"/>
              <a:t>使用欄位：</a:t>
            </a:r>
            <a:r>
              <a:rPr lang="en-US" altLang="zh-TW" dirty="0"/>
              <a:t>(</a:t>
            </a:r>
            <a:r>
              <a:rPr lang="zh-TW" altLang="en-US" dirty="0"/>
              <a:t>待定</a:t>
            </a:r>
            <a:r>
              <a:rPr lang="en-US" altLang="zh-TW" dirty="0"/>
              <a:t>)</a:t>
            </a:r>
          </a:p>
          <a:p>
            <a:r>
              <a:rPr lang="en-US" altLang="zh-TW" dirty="0"/>
              <a:t>label</a:t>
            </a:r>
            <a:r>
              <a:rPr lang="zh-TW" altLang="en-US" dirty="0"/>
              <a:t>：事故類別名稱</a:t>
            </a:r>
            <a:r>
              <a:rPr lang="en-US" altLang="zh-TW" dirty="0"/>
              <a:t>(A1</a:t>
            </a:r>
            <a:r>
              <a:rPr lang="zh-TW" altLang="en-US" dirty="0"/>
              <a:t>，</a:t>
            </a:r>
            <a:r>
              <a:rPr lang="en-US" altLang="zh-TW" dirty="0"/>
              <a:t>A2)</a:t>
            </a:r>
          </a:p>
          <a:p>
            <a:r>
              <a:rPr lang="zh-TW" altLang="en-US" dirty="0"/>
              <a:t>目的：</a:t>
            </a:r>
            <a:r>
              <a:rPr lang="en-US" altLang="zh-TW" dirty="0">
                <a:sym typeface="Wingdings" panose="05000000000000000000" pitchFamily="2" charset="2"/>
              </a:rPr>
              <a:t>(</a:t>
            </a:r>
            <a:r>
              <a:rPr lang="zh-TW" altLang="en-US" dirty="0">
                <a:sym typeface="Wingdings" panose="05000000000000000000" pitchFamily="2" charset="2"/>
              </a:rPr>
              <a:t>沒想到</a:t>
            </a:r>
            <a:r>
              <a:rPr lang="en-US" altLang="zh-TW" dirty="0">
                <a:sym typeface="Wingdings" panose="05000000000000000000" pitchFamily="2" charset="2"/>
              </a:rPr>
              <a:t>)</a:t>
            </a:r>
            <a:endParaRPr lang="zh-TW" altLang="en-US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207818" y="2701637"/>
            <a:ext cx="10792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</a:t>
            </a:r>
          </a:p>
          <a:p>
            <a:r>
              <a:rPr lang="zh-TW" altLang="en-US" dirty="0"/>
              <a:t>使用欄位：</a:t>
            </a:r>
            <a:r>
              <a:rPr lang="zh-TW" altLang="en-US" b="1" dirty="0"/>
              <a:t>事故當事者相關類別、道路狀況</a:t>
            </a:r>
            <a:endParaRPr lang="en-US" altLang="zh-TW" b="1" dirty="0"/>
          </a:p>
          <a:p>
            <a:r>
              <a:rPr lang="en-US" altLang="zh-TW" dirty="0"/>
              <a:t>label</a:t>
            </a:r>
            <a:r>
              <a:rPr lang="zh-TW" altLang="en-US" dirty="0"/>
              <a:t>：事故位置</a:t>
            </a:r>
            <a:endParaRPr lang="en-US" altLang="zh-TW" dirty="0"/>
          </a:p>
          <a:p>
            <a:r>
              <a:rPr lang="zh-TW" altLang="en-US" dirty="0"/>
              <a:t>目的：找出在不同道路位置發生事故的原因</a:t>
            </a:r>
            <a:endParaRPr lang="en-US" altLang="zh-TW" dirty="0"/>
          </a:p>
        </p:txBody>
      </p:sp>
      <p:sp>
        <p:nvSpPr>
          <p:cNvPr id="5" name="文字方塊 4"/>
          <p:cNvSpPr txBox="1"/>
          <p:nvPr/>
        </p:nvSpPr>
        <p:spPr>
          <a:xfrm>
            <a:off x="207818" y="4433455"/>
            <a:ext cx="10792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3</a:t>
            </a:r>
          </a:p>
          <a:p>
            <a:r>
              <a:rPr lang="zh-TW" altLang="en-US" dirty="0"/>
              <a:t>使用欄位：</a:t>
            </a:r>
            <a:r>
              <a:rPr lang="zh-TW" altLang="en-US" b="1" dirty="0"/>
              <a:t>事故當事者相關類別、道路狀況、環境、事故位置</a:t>
            </a:r>
            <a:endParaRPr lang="en-US" altLang="zh-TW" b="1" dirty="0"/>
          </a:p>
          <a:p>
            <a:r>
              <a:rPr lang="en-US" altLang="zh-TW" dirty="0"/>
              <a:t>label</a:t>
            </a:r>
            <a:r>
              <a:rPr lang="zh-TW" altLang="en-US" dirty="0"/>
              <a:t>：肇事研判</a:t>
            </a:r>
            <a:endParaRPr lang="en-US" altLang="zh-TW" dirty="0"/>
          </a:p>
          <a:p>
            <a:r>
              <a:rPr lang="zh-TW" altLang="en-US" dirty="0"/>
              <a:t>目的：找出發生事故的原因，是當事者有違規行為，還是道路有障礙或設計不良導致事故。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065250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61E7F83-DB0F-1844-82C6-A8A5B1E0274B}"/>
              </a:ext>
            </a:extLst>
          </p:cNvPr>
          <p:cNvSpPr txBox="1"/>
          <p:nvPr/>
        </p:nvSpPr>
        <p:spPr>
          <a:xfrm>
            <a:off x="1262130" y="643944"/>
            <a:ext cx="310854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TW" altLang="en-US" dirty="0"/>
              <a:t>高雄市三民區</a:t>
            </a:r>
            <a:r>
              <a:rPr kumimoji="1" lang="en-US" altLang="zh-TW" dirty="0"/>
              <a:t>A1</a:t>
            </a:r>
            <a:r>
              <a:rPr kumimoji="1" lang="zh-TW" altLang="en-US" dirty="0"/>
              <a:t>、</a:t>
            </a:r>
            <a:r>
              <a:rPr kumimoji="1" lang="en-US" altLang="zh-TW" dirty="0"/>
              <a:t>A2</a:t>
            </a:r>
            <a:r>
              <a:rPr kumimoji="1" lang="zh-TW" altLang="en-US" dirty="0"/>
              <a:t>事故</a:t>
            </a:r>
            <a:endParaRPr kumimoji="1" lang="en-US" altLang="zh-TW" dirty="0"/>
          </a:p>
          <a:p>
            <a:pPr marL="342900" indent="-342900">
              <a:buFont typeface="+mj-lt"/>
              <a:buAutoNum type="arabicPeriod"/>
            </a:pPr>
            <a:r>
              <a:rPr kumimoji="1" lang="zh-TW" altLang="en-US" dirty="0"/>
              <a:t>年齡分佈（肇事者）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&lt;30</a:t>
            </a:r>
          </a:p>
          <a:p>
            <a:pPr lvl="1"/>
            <a:r>
              <a:rPr kumimoji="1" lang="en-US" altLang="zh-TW" dirty="0"/>
              <a:t>30~59</a:t>
            </a:r>
          </a:p>
          <a:p>
            <a:pPr lvl="1"/>
            <a:r>
              <a:rPr kumimoji="1" lang="en-US" altLang="zh-TW" dirty="0"/>
              <a:t>&gt;60</a:t>
            </a:r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926EC20B-FE5D-0F45-A757-7271103252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9784" y="1094704"/>
            <a:ext cx="6739854" cy="5763296"/>
          </a:xfrm>
          <a:prstGeom prst="rect">
            <a:avLst/>
          </a:prstGeom>
        </p:spPr>
      </p:pic>
      <p:sp>
        <p:nvSpPr>
          <p:cNvPr id="8" name="橢圓 7">
            <a:extLst>
              <a:ext uri="{FF2B5EF4-FFF2-40B4-BE49-F238E27FC236}">
                <a16:creationId xmlns:a16="http://schemas.microsoft.com/office/drawing/2014/main" id="{E2D0B993-A8CC-AD40-9427-BEEB6573EE44}"/>
              </a:ext>
            </a:extLst>
          </p:cNvPr>
          <p:cNvSpPr/>
          <p:nvPr/>
        </p:nvSpPr>
        <p:spPr>
          <a:xfrm>
            <a:off x="974502" y="4795851"/>
            <a:ext cx="231820" cy="218941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9" name="橢圓 8">
            <a:extLst>
              <a:ext uri="{FF2B5EF4-FFF2-40B4-BE49-F238E27FC236}">
                <a16:creationId xmlns:a16="http://schemas.microsoft.com/office/drawing/2014/main" id="{4524BF79-660F-154C-99D0-18B26A20DDB4}"/>
              </a:ext>
            </a:extLst>
          </p:cNvPr>
          <p:cNvSpPr/>
          <p:nvPr/>
        </p:nvSpPr>
        <p:spPr>
          <a:xfrm>
            <a:off x="963101" y="5625170"/>
            <a:ext cx="231820" cy="21894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7085A589-C5D3-754F-B144-7A7E74155E39}"/>
              </a:ext>
            </a:extLst>
          </p:cNvPr>
          <p:cNvSpPr/>
          <p:nvPr/>
        </p:nvSpPr>
        <p:spPr>
          <a:xfrm>
            <a:off x="974502" y="5223389"/>
            <a:ext cx="231820" cy="21894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5CB9C38D-156B-D94A-BEB3-E022F8932601}"/>
              </a:ext>
            </a:extLst>
          </p:cNvPr>
          <p:cNvSpPr txBox="1"/>
          <p:nvPr/>
        </p:nvSpPr>
        <p:spPr>
          <a:xfrm>
            <a:off x="1415340" y="4616003"/>
            <a:ext cx="1111202" cy="1294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TW" dirty="0"/>
              <a:t>29</a:t>
            </a:r>
            <a:r>
              <a:rPr kumimoji="1" lang="zh-TW" altLang="en-US" dirty="0"/>
              <a:t>歲以下</a:t>
            </a:r>
            <a:endParaRPr kumimoji="1" lang="en-US" altLang="zh-TW" dirty="0"/>
          </a:p>
          <a:p>
            <a:pPr>
              <a:lnSpc>
                <a:spcPct val="150000"/>
              </a:lnSpc>
            </a:pPr>
            <a:r>
              <a:rPr kumimoji="1" lang="en-US" altLang="zh-TW" dirty="0"/>
              <a:t>30~59</a:t>
            </a:r>
            <a:r>
              <a:rPr kumimoji="1" lang="zh-TW" altLang="en-US" dirty="0"/>
              <a:t>歲</a:t>
            </a:r>
            <a:endParaRPr kumimoji="1" lang="en-US" altLang="zh-TW" dirty="0"/>
          </a:p>
          <a:p>
            <a:pPr>
              <a:lnSpc>
                <a:spcPct val="150000"/>
              </a:lnSpc>
            </a:pPr>
            <a:r>
              <a:rPr kumimoji="1" lang="en-US" altLang="zh-TW" dirty="0"/>
              <a:t>60</a:t>
            </a:r>
            <a:r>
              <a:rPr kumimoji="1" lang="zh-TW" altLang="en-US" dirty="0"/>
              <a:t>歲以上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3D070878-D16B-9D4B-BF78-3CDB10B5F5EC}"/>
              </a:ext>
            </a:extLst>
          </p:cNvPr>
          <p:cNvSpPr txBox="1"/>
          <p:nvPr/>
        </p:nvSpPr>
        <p:spPr>
          <a:xfrm>
            <a:off x="974502" y="3876541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共</a:t>
            </a:r>
            <a:r>
              <a:rPr kumimoji="1" lang="en-US" altLang="zh-TW" dirty="0"/>
              <a:t>3362</a:t>
            </a:r>
            <a:r>
              <a:rPr kumimoji="1" lang="zh-TW" altLang="en-US" dirty="0"/>
              <a:t>起</a:t>
            </a:r>
          </a:p>
        </p:txBody>
      </p:sp>
    </p:spTree>
    <p:extLst>
      <p:ext uri="{BB962C8B-B14F-4D97-AF65-F5344CB8AC3E}">
        <p14:creationId xmlns:p14="http://schemas.microsoft.com/office/powerpoint/2010/main" val="2002309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0EDFF11-68EC-1E4E-AC1A-F6E0D81ACA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8214" y="1053834"/>
            <a:ext cx="6968308" cy="5714013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30F2D66-2777-AC4E-A272-6FBFC3EBC6DC}"/>
              </a:ext>
            </a:extLst>
          </p:cNvPr>
          <p:cNvSpPr txBox="1"/>
          <p:nvPr/>
        </p:nvSpPr>
        <p:spPr>
          <a:xfrm>
            <a:off x="373487" y="386366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29</a:t>
            </a:r>
            <a:r>
              <a:rPr kumimoji="1" lang="zh-TW" altLang="en-US" dirty="0"/>
              <a:t>歲以下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8E985C3F-0AE7-DF48-8EED-AC523CC4636B}"/>
              </a:ext>
            </a:extLst>
          </p:cNvPr>
          <p:cNvSpPr txBox="1"/>
          <p:nvPr/>
        </p:nvSpPr>
        <p:spPr>
          <a:xfrm>
            <a:off x="978794" y="1738648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967</a:t>
            </a:r>
            <a:r>
              <a:rPr kumimoji="1" lang="zh-TW" altLang="en-US" dirty="0"/>
              <a:t>人</a:t>
            </a:r>
          </a:p>
        </p:txBody>
      </p:sp>
    </p:spTree>
    <p:extLst>
      <p:ext uri="{BB962C8B-B14F-4D97-AF65-F5344CB8AC3E}">
        <p14:creationId xmlns:p14="http://schemas.microsoft.com/office/powerpoint/2010/main" val="3559721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C30F2D66-2777-AC4E-A272-6FBFC3EBC6DC}"/>
              </a:ext>
            </a:extLst>
          </p:cNvPr>
          <p:cNvSpPr txBox="1"/>
          <p:nvPr/>
        </p:nvSpPr>
        <p:spPr>
          <a:xfrm>
            <a:off x="373487" y="386366"/>
            <a:ext cx="9989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30~59</a:t>
            </a:r>
            <a:r>
              <a:rPr kumimoji="1" lang="zh-TW" altLang="en-US" dirty="0"/>
              <a:t>歲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A94C84B2-3A52-7140-8205-D055F2C64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6777" y="755698"/>
            <a:ext cx="7059966" cy="5901494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9DE5C7E-1B38-B645-B134-F37CBD960742}"/>
              </a:ext>
            </a:extLst>
          </p:cNvPr>
          <p:cNvSpPr txBox="1"/>
          <p:nvPr/>
        </p:nvSpPr>
        <p:spPr>
          <a:xfrm>
            <a:off x="1493949" y="2240924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1590</a:t>
            </a:r>
            <a:r>
              <a:rPr kumimoji="1" lang="zh-TW" altLang="en-US" dirty="0"/>
              <a:t>人</a:t>
            </a:r>
          </a:p>
        </p:txBody>
      </p:sp>
    </p:spTree>
    <p:extLst>
      <p:ext uri="{BB962C8B-B14F-4D97-AF65-F5344CB8AC3E}">
        <p14:creationId xmlns:p14="http://schemas.microsoft.com/office/powerpoint/2010/main" val="1762214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C30F2D66-2777-AC4E-A272-6FBFC3EBC6DC}"/>
              </a:ext>
            </a:extLst>
          </p:cNvPr>
          <p:cNvSpPr txBox="1"/>
          <p:nvPr/>
        </p:nvSpPr>
        <p:spPr>
          <a:xfrm>
            <a:off x="373487" y="386366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60</a:t>
            </a:r>
            <a:r>
              <a:rPr kumimoji="1" lang="zh-TW" altLang="en-US" dirty="0"/>
              <a:t>歲以上</a:t>
            </a: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B0FE0671-0317-F14B-8519-D0B7056BDF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7350" y="872360"/>
            <a:ext cx="6864650" cy="598564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2A0FD53A-554A-A94C-B811-E279ED7F58BD}"/>
              </a:ext>
            </a:extLst>
          </p:cNvPr>
          <p:cNvSpPr txBox="1"/>
          <p:nvPr/>
        </p:nvSpPr>
        <p:spPr>
          <a:xfrm>
            <a:off x="1970468" y="2382592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805</a:t>
            </a:r>
            <a:r>
              <a:rPr kumimoji="1" lang="zh-TW" altLang="en-US" dirty="0"/>
              <a:t>人</a:t>
            </a:r>
          </a:p>
        </p:txBody>
      </p:sp>
    </p:spTree>
    <p:extLst>
      <p:ext uri="{BB962C8B-B14F-4D97-AF65-F5344CB8AC3E}">
        <p14:creationId xmlns:p14="http://schemas.microsoft.com/office/powerpoint/2010/main" val="2072705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5C7C20C6-E6B6-DA49-8B3B-E50EE340132E}"/>
              </a:ext>
            </a:extLst>
          </p:cNvPr>
          <p:cNvSpPr txBox="1"/>
          <p:nvPr/>
        </p:nvSpPr>
        <p:spPr>
          <a:xfrm>
            <a:off x="309093" y="167425"/>
            <a:ext cx="3564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使用</a:t>
            </a:r>
            <a:r>
              <a:rPr kumimoji="1" lang="en-US" altLang="zh-TW" dirty="0"/>
              <a:t>k-means</a:t>
            </a:r>
            <a:r>
              <a:rPr kumimoji="1" lang="zh-TW" altLang="en-US" dirty="0"/>
              <a:t> 分析三個年齡層事故</a:t>
            </a: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024E7EAD-E781-A944-B653-FDD1118B7880}"/>
              </a:ext>
            </a:extLst>
          </p:cNvPr>
          <p:cNvSpPr txBox="1"/>
          <p:nvPr/>
        </p:nvSpPr>
        <p:spPr>
          <a:xfrm>
            <a:off x="502276" y="862885"/>
            <a:ext cx="455124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使用類別：</a:t>
            </a:r>
            <a:endParaRPr kumimoji="1" lang="en-US" altLang="zh-TW" dirty="0"/>
          </a:p>
          <a:p>
            <a:r>
              <a:rPr kumimoji="1" lang="en-US" altLang="zh-TW" dirty="0"/>
              <a:t>	</a:t>
            </a:r>
            <a:r>
              <a:rPr lang="zh-TW" altLang="en-US" dirty="0"/>
              <a:t>道路型態子類別名稱</a:t>
            </a:r>
            <a:endParaRPr lang="en-US" altLang="zh-TW" dirty="0"/>
          </a:p>
          <a:p>
            <a:r>
              <a:rPr lang="en-US" altLang="zh-TW" dirty="0"/>
              <a:t>		</a:t>
            </a:r>
          </a:p>
          <a:p>
            <a:r>
              <a:rPr lang="en-US" altLang="zh-TW" dirty="0"/>
              <a:t>	</a:t>
            </a:r>
            <a:r>
              <a:rPr lang="zh-TW" altLang="en-US" dirty="0"/>
              <a:t>當事者區分</a:t>
            </a:r>
            <a:r>
              <a:rPr lang="en-US" altLang="zh-TW" dirty="0"/>
              <a:t>-</a:t>
            </a:r>
            <a:r>
              <a:rPr lang="zh-TW" altLang="en-US" dirty="0"/>
              <a:t>類別</a:t>
            </a:r>
            <a:r>
              <a:rPr lang="en-US" altLang="zh-TW" dirty="0"/>
              <a:t>-</a:t>
            </a:r>
            <a:r>
              <a:rPr lang="zh-TW" altLang="en-US" dirty="0"/>
              <a:t>大類別名稱</a:t>
            </a:r>
            <a:r>
              <a:rPr lang="en-US" altLang="zh-TW" dirty="0"/>
              <a:t>-</a:t>
            </a:r>
            <a:r>
              <a:rPr lang="zh-TW" altLang="en-US" dirty="0"/>
              <a:t>車種</a:t>
            </a:r>
            <a:endParaRPr lang="en-US" altLang="zh-TW" dirty="0"/>
          </a:p>
          <a:p>
            <a:r>
              <a:rPr lang="en-US" altLang="zh-TW" dirty="0"/>
              <a:t>	</a:t>
            </a:r>
            <a:r>
              <a:rPr lang="zh-TW" altLang="en-US" strike="sngStrike" dirty="0"/>
              <a:t>事故類別名稱</a:t>
            </a:r>
            <a:r>
              <a:rPr lang="en-US" altLang="zh-TW" strike="sngStrike" dirty="0"/>
              <a:t>(A1</a:t>
            </a:r>
            <a:r>
              <a:rPr lang="zh-TW" altLang="en-US" strike="sngStrike" dirty="0"/>
              <a:t>、</a:t>
            </a:r>
            <a:r>
              <a:rPr lang="en-US" altLang="zh-TW" strike="sngStrike" dirty="0"/>
              <a:t>A2)</a:t>
            </a:r>
          </a:p>
          <a:p>
            <a:endParaRPr kumimoji="1" lang="en-US" altLang="zh-TW" dirty="0"/>
          </a:p>
          <a:p>
            <a:r>
              <a:rPr kumimoji="1" lang="en-US" altLang="zh-TW" dirty="0"/>
              <a:t>		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24200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C30F2D66-2777-AC4E-A272-6FBFC3EBC6DC}"/>
              </a:ext>
            </a:extLst>
          </p:cNvPr>
          <p:cNvSpPr txBox="1"/>
          <p:nvPr/>
        </p:nvSpPr>
        <p:spPr>
          <a:xfrm>
            <a:off x="373487" y="386366"/>
            <a:ext cx="1111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29</a:t>
            </a:r>
            <a:r>
              <a:rPr kumimoji="1" lang="zh-TW" altLang="en-US" dirty="0"/>
              <a:t>歲以下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CF13A829-4C7E-014E-8ED6-DDFA98908642}"/>
              </a:ext>
            </a:extLst>
          </p:cNvPr>
          <p:cNvSpPr txBox="1"/>
          <p:nvPr/>
        </p:nvSpPr>
        <p:spPr>
          <a:xfrm>
            <a:off x="1983346" y="1094704"/>
            <a:ext cx="28440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dirty="0"/>
              <a:t>群一：交叉路、機車</a:t>
            </a:r>
            <a:r>
              <a:rPr kumimoji="1" lang="en-US" altLang="zh-TW" dirty="0"/>
              <a:t>488</a:t>
            </a:r>
          </a:p>
          <a:p>
            <a:r>
              <a:rPr kumimoji="1" lang="zh-TW" altLang="en-US" dirty="0"/>
              <a:t>群二：單路、機車</a:t>
            </a:r>
            <a:r>
              <a:rPr kumimoji="1" lang="en-US" altLang="zh-TW" dirty="0"/>
              <a:t>271</a:t>
            </a:r>
          </a:p>
          <a:p>
            <a:r>
              <a:rPr kumimoji="1" lang="zh-TW" altLang="en-US" dirty="0"/>
              <a:t>群三：交叉路、小客車</a:t>
            </a:r>
            <a:r>
              <a:rPr kumimoji="1" lang="en-US" altLang="zh-TW" dirty="0"/>
              <a:t>134</a:t>
            </a:r>
          </a:p>
          <a:p>
            <a:r>
              <a:rPr kumimoji="1" lang="zh-TW" altLang="en-US" dirty="0"/>
              <a:t>群四：單路、小客車</a:t>
            </a:r>
            <a:r>
              <a:rPr kumimoji="1" lang="en-US" altLang="zh-TW" dirty="0"/>
              <a:t>74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11449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5990</TotalTime>
  <Words>637</Words>
  <Application>Microsoft Macintosh PowerPoint</Application>
  <PresentationFormat>寬螢幕</PresentationFormat>
  <Paragraphs>118</Paragraphs>
  <Slides>11</Slides>
  <Notes>0</Notes>
  <HiddenSlides>1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黃郁翔</dc:creator>
  <cp:lastModifiedBy>郁翔 黃</cp:lastModifiedBy>
  <cp:revision>64</cp:revision>
  <dcterms:created xsi:type="dcterms:W3CDTF">2022-11-10T10:32:09Z</dcterms:created>
  <dcterms:modified xsi:type="dcterms:W3CDTF">2022-12-30T10:49:01Z</dcterms:modified>
</cp:coreProperties>
</file>

<file path=docProps/thumbnail.jpeg>
</file>